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76" r:id="rId11"/>
    <p:sldId id="268" r:id="rId12"/>
    <p:sldId id="269" r:id="rId13"/>
    <p:sldId id="270" r:id="rId14"/>
    <p:sldId id="271" r:id="rId15"/>
    <p:sldId id="272" r:id="rId16"/>
    <p:sldId id="273" r:id="rId17"/>
    <p:sldId id="274" r:id="rId18"/>
    <p:sldId id="267" r:id="rId19"/>
    <p:sldId id="265" r:id="rId20"/>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Gidole" panose="020B0604020202020204" charset="0"/>
      <p:regular r:id="rId25"/>
    </p:embeddedFont>
    <p:embeddedFont>
      <p:font typeface="Norwester"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4F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13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12-Aug-20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12-Aug-20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12-Aug-20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12-Aug-20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12-Aug-20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12-Aug-20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12-Aug-20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l="9350" t="11353" r="8927" b="19129"/>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65000"/>
          </a:blip>
          <a:srcRect/>
          <a:stretch>
            <a:fillRect/>
          </a:stretch>
        </p:blipFill>
        <p:spPr>
          <a:xfrm>
            <a:off x="2953753" y="604587"/>
            <a:ext cx="12358640" cy="9086113"/>
          </a:xfrm>
          <a:prstGeom prst="rect">
            <a:avLst/>
          </a:prstGeom>
        </p:spPr>
      </p:pic>
      <p:grpSp>
        <p:nvGrpSpPr>
          <p:cNvPr id="3" name="Group 3"/>
          <p:cNvGrpSpPr/>
          <p:nvPr/>
        </p:nvGrpSpPr>
        <p:grpSpPr>
          <a:xfrm>
            <a:off x="3638848" y="2465770"/>
            <a:ext cx="11010305" cy="5355460"/>
            <a:chOff x="0" y="0"/>
            <a:chExt cx="14680406" cy="7140614"/>
          </a:xfrm>
        </p:grpSpPr>
        <p:sp>
          <p:nvSpPr>
            <p:cNvPr id="4" name="TextBox 4"/>
            <p:cNvSpPr txBox="1"/>
            <p:nvPr/>
          </p:nvSpPr>
          <p:spPr>
            <a:xfrm>
              <a:off x="24063" y="1955359"/>
              <a:ext cx="14630400" cy="2672310"/>
            </a:xfrm>
            <a:prstGeom prst="rect">
              <a:avLst/>
            </a:prstGeom>
          </p:spPr>
          <p:txBody>
            <a:bodyPr lIns="0" tIns="0" rIns="0" bIns="0" rtlCol="0" anchor="t">
              <a:spAutoFit/>
            </a:bodyPr>
            <a:lstStyle/>
            <a:p>
              <a:pPr algn="ctr">
                <a:lnSpc>
                  <a:spcPts val="14422"/>
                </a:lnSpc>
              </a:pPr>
              <a:r>
                <a:rPr lang="en-US" sz="14716">
                  <a:solidFill>
                    <a:srgbClr val="FFFFFF"/>
                  </a:solidFill>
                  <a:latin typeface="Norwester"/>
                </a:rPr>
                <a:t>HOMESEEKER</a:t>
              </a:r>
            </a:p>
          </p:txBody>
        </p:sp>
        <p:sp>
          <p:nvSpPr>
            <p:cNvPr id="5" name="TextBox 5"/>
            <p:cNvSpPr txBox="1"/>
            <p:nvPr/>
          </p:nvSpPr>
          <p:spPr>
            <a:xfrm>
              <a:off x="0" y="6273386"/>
              <a:ext cx="14680406" cy="867227"/>
            </a:xfrm>
            <a:prstGeom prst="rect">
              <a:avLst/>
            </a:prstGeom>
          </p:spPr>
          <p:txBody>
            <a:bodyPr lIns="0" tIns="0" rIns="0" bIns="0" rtlCol="0" anchor="t">
              <a:spAutoFit/>
            </a:bodyPr>
            <a:lstStyle/>
            <a:p>
              <a:pPr algn="ctr">
                <a:lnSpc>
                  <a:spcPts val="5229"/>
                </a:lnSpc>
              </a:pPr>
              <a:r>
                <a:rPr lang="en-US" sz="3962" spc="554">
                  <a:solidFill>
                    <a:srgbClr val="FFFFFF"/>
                  </a:solidFill>
                  <a:latin typeface="Gidole"/>
                </a:rPr>
                <a:t>CE446 – SUMMER INTERNSHIP - II</a:t>
              </a:r>
            </a:p>
          </p:txBody>
        </p:sp>
        <p:sp>
          <p:nvSpPr>
            <p:cNvPr id="6" name="TextBox 6"/>
            <p:cNvSpPr txBox="1"/>
            <p:nvPr/>
          </p:nvSpPr>
          <p:spPr>
            <a:xfrm>
              <a:off x="24063" y="-47625"/>
              <a:ext cx="14630400" cy="435995"/>
            </a:xfrm>
            <a:prstGeom prst="rect">
              <a:avLst/>
            </a:prstGeom>
          </p:spPr>
          <p:txBody>
            <a:bodyPr lIns="0" tIns="0" rIns="0" bIns="0" rtlCol="0" anchor="t">
              <a:spAutoFit/>
            </a:bodyPr>
            <a:lstStyle/>
            <a:p>
              <a:pPr algn="ctr">
                <a:lnSpc>
                  <a:spcPts val="2614"/>
                </a:lnSpc>
              </a:pPr>
              <a:endParaRPr/>
            </a:p>
          </p:txBody>
        </p:sp>
      </p:grpSp>
      <p:sp>
        <p:nvSpPr>
          <p:cNvPr id="7" name="TextBox 7"/>
          <p:cNvSpPr txBox="1"/>
          <p:nvPr/>
        </p:nvSpPr>
        <p:spPr>
          <a:xfrm>
            <a:off x="3627920" y="5765735"/>
            <a:ext cx="11010305" cy="615315"/>
          </a:xfrm>
          <a:prstGeom prst="rect">
            <a:avLst/>
          </a:prstGeom>
        </p:spPr>
        <p:txBody>
          <a:bodyPr lIns="0" tIns="0" rIns="0" bIns="0" rtlCol="0" anchor="t">
            <a:spAutoFit/>
          </a:bodyPr>
          <a:lstStyle/>
          <a:p>
            <a:pPr algn="ctr">
              <a:lnSpc>
                <a:spcPts val="5040"/>
              </a:lnSpc>
            </a:pPr>
            <a:r>
              <a:rPr lang="en-US" sz="3600">
                <a:solidFill>
                  <a:srgbClr val="FFFFFF"/>
                </a:solidFill>
                <a:latin typeface="Norwester"/>
              </a:rPr>
              <a:t>Your Dream Home</a:t>
            </a:r>
          </a:p>
        </p:txBody>
      </p:sp>
      <p:sp>
        <p:nvSpPr>
          <p:cNvPr id="8" name="TextBox 8"/>
          <p:cNvSpPr txBox="1"/>
          <p:nvPr/>
        </p:nvSpPr>
        <p:spPr>
          <a:xfrm>
            <a:off x="5633323" y="1350075"/>
            <a:ext cx="7021354" cy="1115695"/>
          </a:xfrm>
          <a:prstGeom prst="rect">
            <a:avLst/>
          </a:prstGeom>
        </p:spPr>
        <p:txBody>
          <a:bodyPr lIns="0" tIns="0" rIns="0" bIns="0" rtlCol="0" anchor="t">
            <a:spAutoFit/>
          </a:bodyPr>
          <a:lstStyle/>
          <a:p>
            <a:pPr algn="ctr">
              <a:lnSpc>
                <a:spcPts val="8960"/>
              </a:lnSpc>
            </a:pPr>
            <a:r>
              <a:rPr lang="en-US" sz="6400">
                <a:solidFill>
                  <a:srgbClr val="FFFFFF"/>
                </a:solidFill>
                <a:latin typeface="Gidole"/>
              </a:rPr>
              <a:t>Rohan &amp; Yash Present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80000"/>
          </a:blip>
          <a:srcRect/>
          <a:stretch>
            <a:fillRect/>
          </a:stretch>
        </p:blipFill>
        <p:spPr>
          <a:xfrm>
            <a:off x="1753152" y="2808409"/>
            <a:ext cx="14781695" cy="4670182"/>
          </a:xfrm>
          <a:prstGeom prst="rect">
            <a:avLst/>
          </a:prstGeom>
        </p:spPr>
      </p:pic>
      <p:grpSp>
        <p:nvGrpSpPr>
          <p:cNvPr id="3" name="Group 3"/>
          <p:cNvGrpSpPr/>
          <p:nvPr/>
        </p:nvGrpSpPr>
        <p:grpSpPr>
          <a:xfrm>
            <a:off x="1753152" y="3497968"/>
            <a:ext cx="16514152" cy="3601256"/>
            <a:chOff x="-1904664" y="-76200"/>
            <a:chExt cx="16513633" cy="4801676"/>
          </a:xfrm>
        </p:grpSpPr>
        <p:sp>
          <p:nvSpPr>
            <p:cNvPr id="4" name="TextBox 4"/>
            <p:cNvSpPr txBox="1"/>
            <p:nvPr/>
          </p:nvSpPr>
          <p:spPr>
            <a:xfrm>
              <a:off x="-1904664" y="1305735"/>
              <a:ext cx="14629664" cy="3419741"/>
            </a:xfrm>
            <a:prstGeom prst="rect">
              <a:avLst/>
            </a:prstGeom>
          </p:spPr>
          <p:txBody>
            <a:bodyPr lIns="0" tIns="0" rIns="0" bIns="0" rtlCol="0" anchor="t">
              <a:spAutoFit/>
            </a:bodyPr>
            <a:lstStyle/>
            <a:p>
              <a:pPr algn="ctr">
                <a:lnSpc>
                  <a:spcPts val="9984"/>
                </a:lnSpc>
              </a:pPr>
              <a:r>
                <a:rPr lang="en-US" sz="10188" dirty="0">
                  <a:solidFill>
                    <a:srgbClr val="FFFFFF"/>
                  </a:solidFill>
                  <a:latin typeface="Norwester"/>
                </a:rPr>
                <a:t>Lets see how it look like</a:t>
              </a:r>
            </a:p>
          </p:txBody>
        </p:sp>
        <p:sp>
          <p:nvSpPr>
            <p:cNvPr id="5" name="TextBox 5"/>
            <p:cNvSpPr txBox="1"/>
            <p:nvPr/>
          </p:nvSpPr>
          <p:spPr>
            <a:xfrm>
              <a:off x="0" y="-76200"/>
              <a:ext cx="14608969" cy="867227"/>
            </a:xfrm>
            <a:prstGeom prst="rect">
              <a:avLst/>
            </a:prstGeom>
          </p:spPr>
          <p:txBody>
            <a:bodyPr lIns="0" tIns="0" rIns="0" bIns="0" rtlCol="0" anchor="t">
              <a:spAutoFit/>
            </a:bodyPr>
            <a:lstStyle/>
            <a:p>
              <a:pPr algn="ctr">
                <a:lnSpc>
                  <a:spcPts val="5229"/>
                </a:lnSpc>
              </a:pPr>
              <a:endParaRPr/>
            </a:p>
          </p:txBody>
        </p:sp>
      </p:grpSp>
    </p:spTree>
    <p:extLst>
      <p:ext uri="{BB962C8B-B14F-4D97-AF65-F5344CB8AC3E}">
        <p14:creationId xmlns:p14="http://schemas.microsoft.com/office/powerpoint/2010/main" val="4170186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B1F97E-28BD-407F-9756-8CEFB55B667F}"/>
              </a:ext>
            </a:extLst>
          </p:cNvPr>
          <p:cNvPicPr/>
          <p:nvPr/>
        </p:nvPicPr>
        <p:blipFill rotWithShape="1">
          <a:blip r:embed="rId2" cstate="print">
            <a:extLst>
              <a:ext uri="{28A0092B-C50C-407E-A947-70E740481C1C}">
                <a14:useLocalDpi xmlns:a14="http://schemas.microsoft.com/office/drawing/2010/main" val="0"/>
              </a:ext>
            </a:extLst>
          </a:blip>
          <a:srcRect l="3462" t="11572" r="1812" b="5949"/>
          <a:stretch/>
        </p:blipFill>
        <p:spPr bwMode="auto">
          <a:xfrm>
            <a:off x="2324100" y="2095500"/>
            <a:ext cx="13639800" cy="731520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E7FD3918-925C-4BDF-BDBC-C7E0A32607DC}"/>
              </a:ext>
            </a:extLst>
          </p:cNvPr>
          <p:cNvSpPr txBox="1"/>
          <p:nvPr/>
        </p:nvSpPr>
        <p:spPr>
          <a:xfrm>
            <a:off x="0" y="848089"/>
            <a:ext cx="18288000" cy="723916"/>
          </a:xfrm>
          <a:prstGeom prst="rect">
            <a:avLst/>
          </a:prstGeom>
          <a:noFill/>
        </p:spPr>
        <p:txBody>
          <a:bodyPr wrap="square" anchor="ctr">
            <a:spAutoFit/>
          </a:bodyPr>
          <a:lstStyle/>
          <a:p>
            <a:pPr algn="ctr">
              <a:lnSpc>
                <a:spcPts val="5546"/>
              </a:lnSpc>
            </a:pPr>
            <a:r>
              <a:rPr lang="en-US" sz="4000" dirty="0">
                <a:solidFill>
                  <a:srgbClr val="003765"/>
                </a:solidFill>
                <a:latin typeface="Norwester"/>
              </a:rPr>
              <a:t>Customer Registration</a:t>
            </a:r>
          </a:p>
        </p:txBody>
      </p:sp>
    </p:spTree>
    <p:extLst>
      <p:ext uri="{BB962C8B-B14F-4D97-AF65-F5344CB8AC3E}">
        <p14:creationId xmlns:p14="http://schemas.microsoft.com/office/powerpoint/2010/main" val="1334214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DA1790-AF19-4531-BA5B-EA6EA601B77F}"/>
              </a:ext>
            </a:extLst>
          </p:cNvPr>
          <p:cNvPicPr/>
          <p:nvPr/>
        </p:nvPicPr>
        <p:blipFill rotWithShape="1">
          <a:blip r:embed="rId2" cstate="print">
            <a:extLst>
              <a:ext uri="{28A0092B-C50C-407E-A947-70E740481C1C}">
                <a14:useLocalDpi xmlns:a14="http://schemas.microsoft.com/office/drawing/2010/main" val="0"/>
              </a:ext>
            </a:extLst>
          </a:blip>
          <a:srcRect l="1939" t="15019" r="2759" b="6423"/>
          <a:stretch/>
        </p:blipFill>
        <p:spPr bwMode="auto">
          <a:xfrm>
            <a:off x="2270045" y="2514584"/>
            <a:ext cx="13747909" cy="762000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375CA6B1-416A-4FAE-B5D8-A4FD406F79C4}"/>
              </a:ext>
            </a:extLst>
          </p:cNvPr>
          <p:cNvSpPr txBox="1"/>
          <p:nvPr/>
        </p:nvSpPr>
        <p:spPr>
          <a:xfrm>
            <a:off x="0" y="845820"/>
            <a:ext cx="18288000" cy="723916"/>
          </a:xfrm>
          <a:prstGeom prst="rect">
            <a:avLst/>
          </a:prstGeom>
          <a:noFill/>
        </p:spPr>
        <p:txBody>
          <a:bodyPr wrap="square" anchor="ctr">
            <a:spAutoFit/>
          </a:bodyPr>
          <a:lstStyle/>
          <a:p>
            <a:pPr algn="ctr">
              <a:lnSpc>
                <a:spcPts val="5546"/>
              </a:lnSpc>
            </a:pPr>
            <a:r>
              <a:rPr lang="en-US" sz="4000" dirty="0">
                <a:solidFill>
                  <a:srgbClr val="003765"/>
                </a:solidFill>
                <a:latin typeface="Norwester"/>
              </a:rPr>
              <a:t>User Login</a:t>
            </a:r>
          </a:p>
        </p:txBody>
      </p:sp>
    </p:spTree>
    <p:extLst>
      <p:ext uri="{BB962C8B-B14F-4D97-AF65-F5344CB8AC3E}">
        <p14:creationId xmlns:p14="http://schemas.microsoft.com/office/powerpoint/2010/main" val="2818270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C108AC-60D3-402B-A002-F73940FFF23D}"/>
              </a:ext>
            </a:extLst>
          </p:cNvPr>
          <p:cNvPicPr/>
          <p:nvPr/>
        </p:nvPicPr>
        <p:blipFill rotWithShape="1">
          <a:blip r:embed="rId2" cstate="print">
            <a:extLst>
              <a:ext uri="{28A0092B-C50C-407E-A947-70E740481C1C}">
                <a14:useLocalDpi xmlns:a14="http://schemas.microsoft.com/office/drawing/2010/main" val="0"/>
              </a:ext>
            </a:extLst>
          </a:blip>
          <a:srcRect l="2660" t="9927" r="3213" b="5928"/>
          <a:stretch/>
        </p:blipFill>
        <p:spPr bwMode="auto">
          <a:xfrm>
            <a:off x="2912745" y="2247900"/>
            <a:ext cx="12462510" cy="6883242"/>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87D1890D-478A-46A1-A743-C16CC1AD206C}"/>
              </a:ext>
            </a:extLst>
          </p:cNvPr>
          <p:cNvSpPr txBox="1"/>
          <p:nvPr/>
        </p:nvSpPr>
        <p:spPr>
          <a:xfrm>
            <a:off x="0" y="845820"/>
            <a:ext cx="18288000" cy="723916"/>
          </a:xfrm>
          <a:prstGeom prst="rect">
            <a:avLst/>
          </a:prstGeom>
          <a:noFill/>
        </p:spPr>
        <p:txBody>
          <a:bodyPr wrap="square" anchor="ctr">
            <a:spAutoFit/>
          </a:bodyPr>
          <a:lstStyle/>
          <a:p>
            <a:pPr algn="ctr">
              <a:lnSpc>
                <a:spcPts val="5546"/>
              </a:lnSpc>
            </a:pPr>
            <a:r>
              <a:rPr lang="en-US" sz="4000" dirty="0">
                <a:solidFill>
                  <a:srgbClr val="003765"/>
                </a:solidFill>
                <a:latin typeface="Norwester"/>
              </a:rPr>
              <a:t>Home Page</a:t>
            </a:r>
          </a:p>
        </p:txBody>
      </p:sp>
    </p:spTree>
    <p:extLst>
      <p:ext uri="{BB962C8B-B14F-4D97-AF65-F5344CB8AC3E}">
        <p14:creationId xmlns:p14="http://schemas.microsoft.com/office/powerpoint/2010/main" val="4212572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8DF632-0C24-456F-8F42-48C910F07FCC}"/>
              </a:ext>
            </a:extLst>
          </p:cNvPr>
          <p:cNvPicPr/>
          <p:nvPr/>
        </p:nvPicPr>
        <p:blipFill rotWithShape="1">
          <a:blip r:embed="rId2" cstate="print">
            <a:extLst>
              <a:ext uri="{28A0092B-C50C-407E-A947-70E740481C1C}">
                <a14:useLocalDpi xmlns:a14="http://schemas.microsoft.com/office/drawing/2010/main" val="0"/>
              </a:ext>
            </a:extLst>
          </a:blip>
          <a:srcRect l="1940" t="10095" r="3611" b="6441"/>
          <a:stretch/>
        </p:blipFill>
        <p:spPr bwMode="auto">
          <a:xfrm>
            <a:off x="3341370" y="2324100"/>
            <a:ext cx="11605260" cy="647700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25498C99-F1FA-48F2-84EB-A149B8484B9C}"/>
              </a:ext>
            </a:extLst>
          </p:cNvPr>
          <p:cNvSpPr txBox="1"/>
          <p:nvPr/>
        </p:nvSpPr>
        <p:spPr>
          <a:xfrm>
            <a:off x="0" y="845820"/>
            <a:ext cx="18288000" cy="723916"/>
          </a:xfrm>
          <a:prstGeom prst="rect">
            <a:avLst/>
          </a:prstGeom>
          <a:noFill/>
        </p:spPr>
        <p:txBody>
          <a:bodyPr wrap="square" anchor="ctr">
            <a:spAutoFit/>
          </a:bodyPr>
          <a:lstStyle/>
          <a:p>
            <a:pPr algn="ctr">
              <a:lnSpc>
                <a:spcPts val="5546"/>
              </a:lnSpc>
            </a:pPr>
            <a:r>
              <a:rPr lang="en-US" sz="4000" dirty="0">
                <a:solidFill>
                  <a:srgbClr val="003765"/>
                </a:solidFill>
                <a:latin typeface="Norwester"/>
              </a:rPr>
              <a:t>Property Details</a:t>
            </a:r>
          </a:p>
        </p:txBody>
      </p:sp>
    </p:spTree>
    <p:extLst>
      <p:ext uri="{BB962C8B-B14F-4D97-AF65-F5344CB8AC3E}">
        <p14:creationId xmlns:p14="http://schemas.microsoft.com/office/powerpoint/2010/main" val="1946031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4C9363-CE62-4DD3-B6B1-CB4608950D7A}"/>
              </a:ext>
            </a:extLst>
          </p:cNvPr>
          <p:cNvPicPr/>
          <p:nvPr/>
        </p:nvPicPr>
        <p:blipFill rotWithShape="1">
          <a:blip r:embed="rId2" cstate="print">
            <a:extLst>
              <a:ext uri="{28A0092B-C50C-407E-A947-70E740481C1C}">
                <a14:useLocalDpi xmlns:a14="http://schemas.microsoft.com/office/drawing/2010/main" val="0"/>
              </a:ext>
            </a:extLst>
          </a:blip>
          <a:srcRect l="5124" t="16120" r="1535" b="6362"/>
          <a:stretch/>
        </p:blipFill>
        <p:spPr bwMode="auto">
          <a:xfrm>
            <a:off x="3027045" y="2552700"/>
            <a:ext cx="12233910" cy="624840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3294FFA6-99B6-4D77-8776-B063723A7544}"/>
              </a:ext>
            </a:extLst>
          </p:cNvPr>
          <p:cNvSpPr txBox="1"/>
          <p:nvPr/>
        </p:nvSpPr>
        <p:spPr>
          <a:xfrm>
            <a:off x="0" y="845820"/>
            <a:ext cx="18288000" cy="723916"/>
          </a:xfrm>
          <a:prstGeom prst="rect">
            <a:avLst/>
          </a:prstGeom>
          <a:noFill/>
        </p:spPr>
        <p:txBody>
          <a:bodyPr wrap="square" anchor="ctr">
            <a:spAutoFit/>
          </a:bodyPr>
          <a:lstStyle/>
          <a:p>
            <a:pPr algn="ctr">
              <a:lnSpc>
                <a:spcPts val="5546"/>
              </a:lnSpc>
            </a:pPr>
            <a:r>
              <a:rPr lang="en-US" sz="4000" dirty="0">
                <a:solidFill>
                  <a:srgbClr val="003765"/>
                </a:solidFill>
                <a:latin typeface="Norwester"/>
              </a:rPr>
              <a:t>Property Filtration</a:t>
            </a:r>
          </a:p>
        </p:txBody>
      </p:sp>
    </p:spTree>
    <p:extLst>
      <p:ext uri="{BB962C8B-B14F-4D97-AF65-F5344CB8AC3E}">
        <p14:creationId xmlns:p14="http://schemas.microsoft.com/office/powerpoint/2010/main" val="999627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9258F7-5EE0-4DC1-9AC9-563BB586DA64}"/>
              </a:ext>
            </a:extLst>
          </p:cNvPr>
          <p:cNvPicPr/>
          <p:nvPr/>
        </p:nvPicPr>
        <p:blipFill rotWithShape="1">
          <a:blip r:embed="rId2" cstate="print">
            <a:extLst>
              <a:ext uri="{28A0092B-C50C-407E-A947-70E740481C1C}">
                <a14:useLocalDpi xmlns:a14="http://schemas.microsoft.com/office/drawing/2010/main" val="0"/>
              </a:ext>
            </a:extLst>
          </a:blip>
          <a:srcRect t="10095" b="7672"/>
          <a:stretch/>
        </p:blipFill>
        <p:spPr bwMode="auto">
          <a:xfrm>
            <a:off x="2247900" y="2019300"/>
            <a:ext cx="13792200" cy="716280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F6C26F08-9A2A-47FA-A435-F6A62557B80C}"/>
              </a:ext>
            </a:extLst>
          </p:cNvPr>
          <p:cNvSpPr txBox="1"/>
          <p:nvPr/>
        </p:nvSpPr>
        <p:spPr>
          <a:xfrm>
            <a:off x="0" y="845820"/>
            <a:ext cx="18288000" cy="723916"/>
          </a:xfrm>
          <a:prstGeom prst="rect">
            <a:avLst/>
          </a:prstGeom>
          <a:noFill/>
        </p:spPr>
        <p:txBody>
          <a:bodyPr wrap="square" anchor="ctr">
            <a:spAutoFit/>
          </a:bodyPr>
          <a:lstStyle/>
          <a:p>
            <a:pPr algn="ctr">
              <a:lnSpc>
                <a:spcPts val="5546"/>
              </a:lnSpc>
            </a:pPr>
            <a:r>
              <a:rPr lang="en-US" sz="4000" dirty="0">
                <a:solidFill>
                  <a:srgbClr val="003765"/>
                </a:solidFill>
                <a:latin typeface="Norwester"/>
              </a:rPr>
              <a:t>Add new Realtor</a:t>
            </a:r>
          </a:p>
        </p:txBody>
      </p:sp>
    </p:spTree>
    <p:extLst>
      <p:ext uri="{BB962C8B-B14F-4D97-AF65-F5344CB8AC3E}">
        <p14:creationId xmlns:p14="http://schemas.microsoft.com/office/powerpoint/2010/main" val="3996176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FB0418-DA1A-4123-83A8-4055E1C2DEC7}"/>
              </a:ext>
            </a:extLst>
          </p:cNvPr>
          <p:cNvPicPr/>
          <p:nvPr/>
        </p:nvPicPr>
        <p:blipFill rotWithShape="1">
          <a:blip r:embed="rId2" cstate="print">
            <a:extLst>
              <a:ext uri="{28A0092B-C50C-407E-A947-70E740481C1C}">
                <a14:useLocalDpi xmlns:a14="http://schemas.microsoft.com/office/drawing/2010/main" val="0"/>
              </a:ext>
            </a:extLst>
          </a:blip>
          <a:srcRect t="10341" r="1396" b="5930"/>
          <a:stretch/>
        </p:blipFill>
        <p:spPr bwMode="auto">
          <a:xfrm>
            <a:off x="2743200" y="2247900"/>
            <a:ext cx="12801600" cy="617220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A46AC468-1404-4182-B9DC-EBB61B83D773}"/>
              </a:ext>
            </a:extLst>
          </p:cNvPr>
          <p:cNvSpPr txBox="1"/>
          <p:nvPr/>
        </p:nvSpPr>
        <p:spPr>
          <a:xfrm>
            <a:off x="0" y="845820"/>
            <a:ext cx="18288000" cy="723916"/>
          </a:xfrm>
          <a:prstGeom prst="rect">
            <a:avLst/>
          </a:prstGeom>
          <a:noFill/>
        </p:spPr>
        <p:txBody>
          <a:bodyPr wrap="square" anchor="ctr">
            <a:spAutoFit/>
          </a:bodyPr>
          <a:lstStyle/>
          <a:p>
            <a:pPr algn="ctr">
              <a:lnSpc>
                <a:spcPts val="5546"/>
              </a:lnSpc>
            </a:pPr>
            <a:r>
              <a:rPr lang="en-US" sz="4000" dirty="0">
                <a:solidFill>
                  <a:srgbClr val="003765"/>
                </a:solidFill>
                <a:latin typeface="Norwester"/>
              </a:rPr>
              <a:t>Add new Listing</a:t>
            </a:r>
          </a:p>
        </p:txBody>
      </p:sp>
    </p:spTree>
    <p:extLst>
      <p:ext uri="{BB962C8B-B14F-4D97-AF65-F5344CB8AC3E}">
        <p14:creationId xmlns:p14="http://schemas.microsoft.com/office/powerpoint/2010/main" val="1537947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agon 4"/>
          <p:cNvSpPr/>
          <p:nvPr/>
        </p:nvSpPr>
        <p:spPr>
          <a:xfrm>
            <a:off x="3254827" y="3565072"/>
            <a:ext cx="11321144" cy="3156857"/>
          </a:xfrm>
          <a:prstGeom prst="hexago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dirty="0">
                <a:solidFill>
                  <a:schemeClr val="tx1"/>
                </a:solidFill>
              </a:rPr>
              <a:t>Real Estate Management System</a:t>
            </a:r>
          </a:p>
          <a:p>
            <a:pPr algn="ctr"/>
            <a:endParaRPr lang="en-US" sz="2700" dirty="0"/>
          </a:p>
          <a:p>
            <a:pPr algn="ctr"/>
            <a:r>
              <a:rPr lang="en-US" sz="2700" dirty="0">
                <a:solidFill>
                  <a:schemeClr val="bg1"/>
                </a:solidFill>
              </a:rPr>
              <a:t>Problems Addressed:</a:t>
            </a:r>
          </a:p>
          <a:p>
            <a:pPr algn="ctr"/>
            <a:r>
              <a:rPr lang="en-US" sz="2250" dirty="0">
                <a:solidFill>
                  <a:schemeClr val="bg1"/>
                </a:solidFill>
              </a:rPr>
              <a:t>“</a:t>
            </a:r>
            <a:r>
              <a:rPr lang="en-US" sz="2250" dirty="0" err="1">
                <a:solidFill>
                  <a:schemeClr val="bg1"/>
                </a:solidFill>
              </a:rPr>
              <a:t>HomeSeeker</a:t>
            </a:r>
            <a:r>
              <a:rPr lang="en-US" sz="2250" dirty="0">
                <a:solidFill>
                  <a:schemeClr val="bg1"/>
                </a:solidFill>
              </a:rPr>
              <a:t>" provides solution to new residents in particular city for finding out the property. The goal of project is to give platform to broker for managing the purchase and sell of properties.</a:t>
            </a:r>
          </a:p>
        </p:txBody>
      </p:sp>
      <p:sp>
        <p:nvSpPr>
          <p:cNvPr id="11" name="Hexagon 10"/>
          <p:cNvSpPr/>
          <p:nvPr/>
        </p:nvSpPr>
        <p:spPr>
          <a:xfrm>
            <a:off x="3725963" y="1536193"/>
            <a:ext cx="10351011" cy="1251638"/>
          </a:xfrm>
          <a:prstGeom prst="hexago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err="1">
                <a:solidFill>
                  <a:schemeClr val="bg1"/>
                </a:solidFill>
              </a:rPr>
              <a:t>HomeSeeker</a:t>
            </a:r>
            <a:r>
              <a:rPr lang="en-US" sz="3000" b="1" dirty="0">
                <a:solidFill>
                  <a:schemeClr val="bg1"/>
                </a:solidFill>
              </a:rPr>
              <a:t>  Your Dream Home</a:t>
            </a:r>
          </a:p>
        </p:txBody>
      </p:sp>
      <p:sp>
        <p:nvSpPr>
          <p:cNvPr id="12" name="Hexagon 11"/>
          <p:cNvSpPr/>
          <p:nvPr/>
        </p:nvSpPr>
        <p:spPr>
          <a:xfrm>
            <a:off x="14752214" y="3747269"/>
            <a:ext cx="3402438" cy="2792457"/>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4" name="Hexagon 13"/>
          <p:cNvSpPr/>
          <p:nvPr/>
        </p:nvSpPr>
        <p:spPr>
          <a:xfrm>
            <a:off x="3725963" y="7333862"/>
            <a:ext cx="10351010" cy="1340249"/>
          </a:xfrm>
          <a:prstGeom prst="hexago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HTML, CSS, JavaScript, Django </a:t>
            </a:r>
            <a:r>
              <a:rPr lang="en-US" sz="3600" dirty="0" err="1"/>
              <a:t>Postgresql</a:t>
            </a:r>
            <a:endParaRPr lang="en-US" sz="3600" dirty="0"/>
          </a:p>
        </p:txBody>
      </p:sp>
      <p:pic>
        <p:nvPicPr>
          <p:cNvPr id="16" name="Picture 15">
            <a:extLst>
              <a:ext uri="{FF2B5EF4-FFF2-40B4-BE49-F238E27FC236}">
                <a16:creationId xmlns:a16="http://schemas.microsoft.com/office/drawing/2014/main" id="{1FED1884-AE40-4ABC-8399-6F96A9E908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83742" y="1362497"/>
            <a:ext cx="3255147" cy="3755939"/>
          </a:xfrm>
          <a:prstGeom prst="rect">
            <a:avLst/>
          </a:prstGeom>
        </p:spPr>
      </p:pic>
      <p:pic>
        <p:nvPicPr>
          <p:cNvPr id="18" name="Picture 17">
            <a:extLst>
              <a:ext uri="{FF2B5EF4-FFF2-40B4-BE49-F238E27FC236}">
                <a16:creationId xmlns:a16="http://schemas.microsoft.com/office/drawing/2014/main" id="{7366C125-4E0F-4754-8B0A-E7389EC66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83744" y="5168566"/>
            <a:ext cx="3255150" cy="3755942"/>
          </a:xfrm>
          <a:prstGeom prst="rect">
            <a:avLst/>
          </a:prstGeom>
        </p:spPr>
      </p:pic>
      <p:pic>
        <p:nvPicPr>
          <p:cNvPr id="20" name="Picture 19">
            <a:extLst>
              <a:ext uri="{FF2B5EF4-FFF2-40B4-BE49-F238E27FC236}">
                <a16:creationId xmlns:a16="http://schemas.microsoft.com/office/drawing/2014/main" id="{0CDC025B-1BDF-455D-A919-AEA112B456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75004" y="3565072"/>
            <a:ext cx="3156857" cy="3156857"/>
          </a:xfrm>
          <a:prstGeom prst="rect">
            <a:avLst/>
          </a:prstGeom>
        </p:spPr>
      </p:pic>
    </p:spTree>
    <p:extLst>
      <p:ext uri="{BB962C8B-B14F-4D97-AF65-F5344CB8AC3E}">
        <p14:creationId xmlns:p14="http://schemas.microsoft.com/office/powerpoint/2010/main" val="1422434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rcRect t="7812" b="7812"/>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3657600" y="1729064"/>
            <a:ext cx="10956727" cy="705237"/>
          </a:xfrm>
          <a:prstGeom prst="rect">
            <a:avLst/>
          </a:prstGeom>
        </p:spPr>
        <p:txBody>
          <a:bodyPr lIns="0" tIns="0" rIns="0" bIns="0" rtlCol="0" anchor="t">
            <a:spAutoFit/>
          </a:bodyPr>
          <a:lstStyle/>
          <a:p>
            <a:pPr algn="ctr">
              <a:lnSpc>
                <a:spcPts val="5297"/>
              </a:lnSpc>
            </a:pPr>
            <a:r>
              <a:rPr lang="en-US" sz="5094" spc="50" dirty="0">
                <a:solidFill>
                  <a:srgbClr val="244F74"/>
                </a:solidFill>
                <a:latin typeface="Norwester"/>
              </a:rPr>
              <a:t>THANK YOU FOR YOUR TIME!</a:t>
            </a:r>
          </a:p>
        </p:txBody>
      </p:sp>
      <p:pic>
        <p:nvPicPr>
          <p:cNvPr id="3" name="Picture 3"/>
          <p:cNvPicPr>
            <a:picLocks noChangeAspect="1"/>
          </p:cNvPicPr>
          <p:nvPr/>
        </p:nvPicPr>
        <p:blipFill>
          <a:blip r:embed="rId3">
            <a:alphaModFix amt="80000"/>
          </a:blip>
          <a:srcRect/>
          <a:stretch>
            <a:fillRect/>
          </a:stretch>
        </p:blipFill>
        <p:spPr>
          <a:xfrm>
            <a:off x="1933964" y="3018623"/>
            <a:ext cx="14401744" cy="5702337"/>
          </a:xfrm>
          <a:prstGeom prst="rect">
            <a:avLst/>
          </a:prstGeom>
        </p:spPr>
      </p:pic>
      <p:grpSp>
        <p:nvGrpSpPr>
          <p:cNvPr id="4" name="Group 4"/>
          <p:cNvGrpSpPr/>
          <p:nvPr/>
        </p:nvGrpSpPr>
        <p:grpSpPr>
          <a:xfrm>
            <a:off x="3666624" y="3751865"/>
            <a:ext cx="10956727" cy="4268129"/>
            <a:chOff x="0" y="0"/>
            <a:chExt cx="14608969" cy="5690839"/>
          </a:xfrm>
        </p:grpSpPr>
        <p:sp>
          <p:nvSpPr>
            <p:cNvPr id="5" name="TextBox 5"/>
            <p:cNvSpPr txBox="1"/>
            <p:nvPr/>
          </p:nvSpPr>
          <p:spPr>
            <a:xfrm>
              <a:off x="0" y="-57150"/>
              <a:ext cx="14608969" cy="745808"/>
            </a:xfrm>
            <a:prstGeom prst="rect">
              <a:avLst/>
            </a:prstGeom>
          </p:spPr>
          <p:txBody>
            <a:bodyPr lIns="0" tIns="0" rIns="0" bIns="0" rtlCol="0" anchor="t">
              <a:spAutoFit/>
            </a:bodyPr>
            <a:lstStyle/>
            <a:p>
              <a:pPr algn="ctr">
                <a:lnSpc>
                  <a:spcPts val="4482"/>
                </a:lnSpc>
              </a:pPr>
              <a:r>
                <a:rPr lang="en-US" sz="3396" spc="475">
                  <a:solidFill>
                    <a:srgbClr val="FFFFFF"/>
                  </a:solidFill>
                  <a:latin typeface="Gidole"/>
                </a:rPr>
                <a:t>CONTACT US</a:t>
              </a:r>
            </a:p>
          </p:txBody>
        </p:sp>
        <p:sp>
          <p:nvSpPr>
            <p:cNvPr id="6" name="TextBox 6"/>
            <p:cNvSpPr txBox="1"/>
            <p:nvPr/>
          </p:nvSpPr>
          <p:spPr>
            <a:xfrm>
              <a:off x="0" y="1132132"/>
              <a:ext cx="14608969" cy="4558707"/>
            </a:xfrm>
            <a:prstGeom prst="rect">
              <a:avLst/>
            </a:prstGeom>
          </p:spPr>
          <p:txBody>
            <a:bodyPr lIns="0" tIns="0" rIns="0" bIns="0" rtlCol="0" anchor="t">
              <a:spAutoFit/>
            </a:bodyPr>
            <a:lstStyle/>
            <a:p>
              <a:pPr algn="ctr">
                <a:lnSpc>
                  <a:spcPts val="3922"/>
                </a:lnSpc>
              </a:pPr>
              <a:r>
                <a:rPr lang="en-US" sz="2547" spc="50">
                  <a:solidFill>
                    <a:srgbClr val="FFFFFF"/>
                  </a:solidFill>
                  <a:latin typeface="Gidole"/>
                </a:rPr>
                <a:t>+91 9624764349</a:t>
              </a:r>
            </a:p>
            <a:p>
              <a:pPr algn="ctr">
                <a:lnSpc>
                  <a:spcPts val="3922"/>
                </a:lnSpc>
              </a:pPr>
              <a:r>
                <a:rPr lang="en-US" sz="2547" spc="50">
                  <a:solidFill>
                    <a:srgbClr val="FFFFFF"/>
                  </a:solidFill>
                  <a:latin typeface="Gidole"/>
                </a:rPr>
                <a:t>+91 9909194973</a:t>
              </a:r>
            </a:p>
            <a:p>
              <a:pPr algn="ctr">
                <a:lnSpc>
                  <a:spcPts val="3922"/>
                </a:lnSpc>
              </a:pPr>
              <a:endParaRPr lang="en-US" sz="2547" spc="50">
                <a:solidFill>
                  <a:srgbClr val="FFFFFF"/>
                </a:solidFill>
                <a:latin typeface="Gidole"/>
              </a:endParaRPr>
            </a:p>
            <a:p>
              <a:pPr algn="ctr">
                <a:lnSpc>
                  <a:spcPts val="3922"/>
                </a:lnSpc>
              </a:pPr>
              <a:r>
                <a:rPr lang="en-US" sz="2547" spc="50">
                  <a:solidFill>
                    <a:srgbClr val="FFFFFF"/>
                  </a:solidFill>
                  <a:latin typeface="Gidole"/>
                </a:rPr>
                <a:t>17ce007@harusat.edu.in</a:t>
              </a:r>
            </a:p>
            <a:p>
              <a:pPr algn="ctr">
                <a:lnSpc>
                  <a:spcPts val="3922"/>
                </a:lnSpc>
              </a:pPr>
              <a:r>
                <a:rPr lang="en-US" sz="2547" spc="50">
                  <a:solidFill>
                    <a:srgbClr val="FFFFFF"/>
                  </a:solidFill>
                  <a:latin typeface="Gidole"/>
                </a:rPr>
                <a:t>17ce037@charusat.edu.in</a:t>
              </a:r>
            </a:p>
            <a:p>
              <a:pPr algn="ctr">
                <a:lnSpc>
                  <a:spcPts val="3922"/>
                </a:lnSpc>
              </a:pPr>
              <a:endParaRPr lang="en-US" sz="2547" spc="50">
                <a:solidFill>
                  <a:srgbClr val="FFFFFF"/>
                </a:solidFill>
                <a:latin typeface="Gidole"/>
              </a:endParaRPr>
            </a:p>
            <a:p>
              <a:pPr algn="ctr">
                <a:lnSpc>
                  <a:spcPts val="3922"/>
                </a:lnSpc>
              </a:pPr>
              <a:r>
                <a:rPr lang="en-US" sz="2547" spc="50">
                  <a:solidFill>
                    <a:srgbClr val="FFFFFF"/>
                  </a:solidFill>
                  <a:latin typeface="Gidole"/>
                </a:rPr>
                <a:t>Charusat University, Changa</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3765"/>
        </a:solidFill>
        <a:effectLst/>
      </p:bgPr>
    </p:bg>
    <p:spTree>
      <p:nvGrpSpPr>
        <p:cNvPr id="1" name=""/>
        <p:cNvGrpSpPr/>
        <p:nvPr/>
      </p:nvGrpSpPr>
      <p:grpSpPr>
        <a:xfrm>
          <a:off x="0" y="0"/>
          <a:ext cx="0" cy="0"/>
          <a:chOff x="0" y="0"/>
          <a:chExt cx="0" cy="0"/>
        </a:xfrm>
      </p:grpSpPr>
      <p:grpSp>
        <p:nvGrpSpPr>
          <p:cNvPr id="2" name="Group 2"/>
          <p:cNvGrpSpPr/>
          <p:nvPr/>
        </p:nvGrpSpPr>
        <p:grpSpPr>
          <a:xfrm>
            <a:off x="2125266" y="-160734"/>
            <a:ext cx="14037469" cy="10608469"/>
            <a:chOff x="0" y="0"/>
            <a:chExt cx="18716625" cy="14144625"/>
          </a:xfrm>
        </p:grpSpPr>
        <p:pic>
          <p:nvPicPr>
            <p:cNvPr id="3" name="Picture 3"/>
            <p:cNvPicPr>
              <a:picLocks noChangeAspect="1"/>
            </p:cNvPicPr>
            <p:nvPr/>
          </p:nvPicPr>
          <p:blipFill>
            <a:blip r:embed="rId2">
              <a:alphaModFix amt="25000"/>
            </a:blip>
            <a:srcRect l="6250" r="6250"/>
            <a:stretch>
              <a:fillRect/>
            </a:stretch>
          </p:blipFill>
          <p:spPr>
            <a:xfrm>
              <a:off x="0" y="0"/>
              <a:ext cx="18716625" cy="14144625"/>
            </a:xfrm>
            <a:prstGeom prst="rect">
              <a:avLst/>
            </a:prstGeom>
          </p:spPr>
        </p:pic>
      </p:grpSp>
      <p:sp>
        <p:nvSpPr>
          <p:cNvPr id="4" name="TextBox 4"/>
          <p:cNvSpPr txBox="1"/>
          <p:nvPr/>
        </p:nvSpPr>
        <p:spPr>
          <a:xfrm>
            <a:off x="3152274" y="866962"/>
            <a:ext cx="12001593" cy="694998"/>
          </a:xfrm>
          <a:prstGeom prst="rect">
            <a:avLst/>
          </a:prstGeom>
        </p:spPr>
        <p:txBody>
          <a:bodyPr lIns="0" tIns="0" rIns="0" bIns="0" rtlCol="0" anchor="t">
            <a:spAutoFit/>
          </a:bodyPr>
          <a:lstStyle/>
          <a:p>
            <a:pPr>
              <a:lnSpc>
                <a:spcPts val="5546"/>
              </a:lnSpc>
            </a:pPr>
            <a:r>
              <a:rPr lang="en-US" sz="3962">
                <a:solidFill>
                  <a:srgbClr val="FFFFFF"/>
                </a:solidFill>
                <a:latin typeface="Norwester"/>
              </a:rPr>
              <a:t>INTRODUCTION</a:t>
            </a:r>
          </a:p>
        </p:txBody>
      </p:sp>
      <p:grpSp>
        <p:nvGrpSpPr>
          <p:cNvPr id="5" name="Group 5"/>
          <p:cNvGrpSpPr/>
          <p:nvPr/>
        </p:nvGrpSpPr>
        <p:grpSpPr>
          <a:xfrm>
            <a:off x="3134226" y="5338198"/>
            <a:ext cx="12041684" cy="2850926"/>
            <a:chOff x="0" y="0"/>
            <a:chExt cx="16055578" cy="3801235"/>
          </a:xfrm>
        </p:grpSpPr>
        <p:sp>
          <p:nvSpPr>
            <p:cNvPr id="6" name="TextBox 6"/>
            <p:cNvSpPr txBox="1"/>
            <p:nvPr/>
          </p:nvSpPr>
          <p:spPr>
            <a:xfrm>
              <a:off x="24063" y="-76200"/>
              <a:ext cx="15984141" cy="867227"/>
            </a:xfrm>
            <a:prstGeom prst="rect">
              <a:avLst/>
            </a:prstGeom>
          </p:spPr>
          <p:txBody>
            <a:bodyPr lIns="0" tIns="0" rIns="0" bIns="0" rtlCol="0" anchor="t">
              <a:spAutoFit/>
            </a:bodyPr>
            <a:lstStyle/>
            <a:p>
              <a:pPr>
                <a:lnSpc>
                  <a:spcPts val="5229"/>
                </a:lnSpc>
              </a:pPr>
              <a:r>
                <a:rPr lang="en-US" sz="3962" spc="554">
                  <a:solidFill>
                    <a:srgbClr val="FFFFFF"/>
                  </a:solidFill>
                  <a:latin typeface="Gidole"/>
                </a:rPr>
                <a:t>HELLO THERE! </a:t>
              </a:r>
            </a:p>
          </p:txBody>
        </p:sp>
        <p:sp>
          <p:nvSpPr>
            <p:cNvPr id="7" name="TextBox 7"/>
            <p:cNvSpPr txBox="1"/>
            <p:nvPr/>
          </p:nvSpPr>
          <p:spPr>
            <a:xfrm>
              <a:off x="0" y="1370857"/>
              <a:ext cx="16055578" cy="2430378"/>
            </a:xfrm>
            <a:prstGeom prst="rect">
              <a:avLst/>
            </a:prstGeom>
          </p:spPr>
          <p:txBody>
            <a:bodyPr lIns="0" tIns="0" rIns="0" bIns="0" rtlCol="0" anchor="t">
              <a:spAutoFit/>
            </a:bodyPr>
            <a:lstStyle/>
            <a:p>
              <a:pPr>
                <a:lnSpc>
                  <a:spcPts val="4927"/>
                </a:lnSpc>
              </a:pPr>
              <a:r>
                <a:rPr lang="en-US" sz="3199" spc="63">
                  <a:solidFill>
                    <a:srgbClr val="FFFFFF"/>
                  </a:solidFill>
                  <a:latin typeface="Gidole"/>
                </a:rPr>
                <a:t>“HomeSeeker" provides solution to new residents in particular city for finding out the property. The goal of project is to give platform to broker for managing the purchase and sell of properties.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34226" y="1011341"/>
            <a:ext cx="12019766" cy="681603"/>
          </a:xfrm>
          <a:prstGeom prst="rect">
            <a:avLst/>
          </a:prstGeom>
        </p:spPr>
        <p:txBody>
          <a:bodyPr lIns="0" tIns="0" rIns="0" bIns="0" rtlCol="0" anchor="t">
            <a:spAutoFit/>
          </a:bodyPr>
          <a:lstStyle/>
          <a:p>
            <a:pPr>
              <a:lnSpc>
                <a:spcPts val="5546"/>
              </a:lnSpc>
            </a:pPr>
            <a:r>
              <a:rPr lang="en-US" sz="3962">
                <a:solidFill>
                  <a:srgbClr val="003765"/>
                </a:solidFill>
                <a:latin typeface="Norwester"/>
              </a:rPr>
              <a:t>WHY THIS PROJECT !!!</a:t>
            </a:r>
          </a:p>
        </p:txBody>
      </p:sp>
      <p:pic>
        <p:nvPicPr>
          <p:cNvPr id="3" name="Picture 3"/>
          <p:cNvPicPr>
            <a:picLocks noChangeAspect="1"/>
          </p:cNvPicPr>
          <p:nvPr/>
        </p:nvPicPr>
        <p:blipFill>
          <a:blip r:embed="rId2"/>
          <a:srcRect/>
          <a:stretch>
            <a:fillRect/>
          </a:stretch>
        </p:blipFill>
        <p:spPr>
          <a:xfrm>
            <a:off x="1028700" y="2638385"/>
            <a:ext cx="15717604" cy="6223349"/>
          </a:xfrm>
          <a:prstGeom prst="rect">
            <a:avLst/>
          </a:prstGeom>
        </p:spPr>
      </p:pic>
      <p:grpSp>
        <p:nvGrpSpPr>
          <p:cNvPr id="4" name="Group 4"/>
          <p:cNvGrpSpPr/>
          <p:nvPr/>
        </p:nvGrpSpPr>
        <p:grpSpPr>
          <a:xfrm>
            <a:off x="9381445" y="1744320"/>
            <a:ext cx="6529059" cy="3935478"/>
            <a:chOff x="0" y="0"/>
            <a:chExt cx="8705412" cy="5247304"/>
          </a:xfrm>
        </p:grpSpPr>
        <p:sp>
          <p:nvSpPr>
            <p:cNvPr id="5" name="TextBox 5"/>
            <p:cNvSpPr txBox="1"/>
            <p:nvPr/>
          </p:nvSpPr>
          <p:spPr>
            <a:xfrm>
              <a:off x="45106" y="-66675"/>
              <a:ext cx="8660306" cy="857468"/>
            </a:xfrm>
            <a:prstGeom prst="rect">
              <a:avLst/>
            </a:prstGeom>
          </p:spPr>
          <p:txBody>
            <a:bodyPr lIns="0" tIns="0" rIns="0" bIns="0" rtlCol="0" anchor="t">
              <a:spAutoFit/>
            </a:bodyPr>
            <a:lstStyle/>
            <a:p>
              <a:pPr>
                <a:lnSpc>
                  <a:spcPts val="5199"/>
                </a:lnSpc>
              </a:pPr>
              <a:endParaRPr/>
            </a:p>
          </p:txBody>
        </p:sp>
        <p:sp>
          <p:nvSpPr>
            <p:cNvPr id="6" name="TextBox 6"/>
            <p:cNvSpPr txBox="1"/>
            <p:nvPr/>
          </p:nvSpPr>
          <p:spPr>
            <a:xfrm>
              <a:off x="0" y="1456896"/>
              <a:ext cx="8690282" cy="3790407"/>
            </a:xfrm>
            <a:prstGeom prst="rect">
              <a:avLst/>
            </a:prstGeom>
          </p:spPr>
          <p:txBody>
            <a:bodyPr lIns="0" tIns="0" rIns="0" bIns="0" rtlCol="0" anchor="t">
              <a:spAutoFit/>
            </a:bodyPr>
            <a:lstStyle/>
            <a:p>
              <a:pPr marL="637863" lvl="1" indent="-318932">
                <a:lnSpc>
                  <a:spcPts val="4549"/>
                </a:lnSpc>
                <a:buFont typeface="Arial"/>
                <a:buChar char="•"/>
              </a:pPr>
              <a:r>
                <a:rPr lang="en-US" sz="2954" spc="59">
                  <a:solidFill>
                    <a:srgbClr val="FFFFFF"/>
                  </a:solidFill>
                  <a:latin typeface="Gidole"/>
                </a:rPr>
                <a:t>There is  so many property deal is done every day where is manual system is used for selling and buying property. Post covid-19,we need less physical contact.</a:t>
              </a:r>
            </a:p>
          </p:txBody>
        </p:sp>
      </p:grpSp>
      <p:grpSp>
        <p:nvGrpSpPr>
          <p:cNvPr id="7" name="Group 7"/>
          <p:cNvGrpSpPr/>
          <p:nvPr/>
        </p:nvGrpSpPr>
        <p:grpSpPr>
          <a:xfrm>
            <a:off x="2331015" y="2104766"/>
            <a:ext cx="6556487" cy="7153534"/>
            <a:chOff x="0" y="0"/>
            <a:chExt cx="8741982" cy="9538045"/>
          </a:xfrm>
        </p:grpSpPr>
        <p:pic>
          <p:nvPicPr>
            <p:cNvPr id="8" name="Picture 8"/>
            <p:cNvPicPr>
              <a:picLocks noChangeAspect="1"/>
            </p:cNvPicPr>
            <p:nvPr/>
          </p:nvPicPr>
          <p:blipFill>
            <a:blip r:embed="rId3"/>
            <a:srcRect l="19467" r="19467"/>
            <a:stretch>
              <a:fillRect/>
            </a:stretch>
          </p:blipFill>
          <p:spPr>
            <a:xfrm>
              <a:off x="0" y="0"/>
              <a:ext cx="8741982" cy="9538045"/>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2638385"/>
            <a:ext cx="15717604" cy="6223349"/>
          </a:xfrm>
          <a:prstGeom prst="rect">
            <a:avLst/>
          </a:prstGeom>
          <a:solidFill>
            <a:schemeClr val="tx2"/>
          </a:solidFill>
        </p:spPr>
      </p:pic>
      <p:grpSp>
        <p:nvGrpSpPr>
          <p:cNvPr id="3" name="Group 3"/>
          <p:cNvGrpSpPr/>
          <p:nvPr/>
        </p:nvGrpSpPr>
        <p:grpSpPr>
          <a:xfrm>
            <a:off x="2587623" y="2104766"/>
            <a:ext cx="6556487" cy="7153534"/>
            <a:chOff x="0" y="0"/>
            <a:chExt cx="8741982" cy="9538045"/>
          </a:xfrm>
        </p:grpSpPr>
        <p:pic>
          <p:nvPicPr>
            <p:cNvPr id="4" name="Picture 4"/>
            <p:cNvPicPr>
              <a:picLocks noChangeAspect="1"/>
            </p:cNvPicPr>
            <p:nvPr/>
          </p:nvPicPr>
          <p:blipFill>
            <a:blip r:embed="rId3"/>
            <a:srcRect l="5514" r="36858"/>
            <a:stretch>
              <a:fillRect/>
            </a:stretch>
          </p:blipFill>
          <p:spPr>
            <a:xfrm>
              <a:off x="0" y="0"/>
              <a:ext cx="8741982" cy="9538045"/>
            </a:xfrm>
            <a:prstGeom prst="rect">
              <a:avLst/>
            </a:prstGeom>
          </p:spPr>
        </p:pic>
      </p:grpSp>
      <p:sp>
        <p:nvSpPr>
          <p:cNvPr id="5" name="TextBox 5"/>
          <p:cNvSpPr txBox="1"/>
          <p:nvPr/>
        </p:nvSpPr>
        <p:spPr>
          <a:xfrm>
            <a:off x="3134226" y="1011341"/>
            <a:ext cx="12019766" cy="681603"/>
          </a:xfrm>
          <a:prstGeom prst="rect">
            <a:avLst/>
          </a:prstGeom>
        </p:spPr>
        <p:txBody>
          <a:bodyPr lIns="0" tIns="0" rIns="0" bIns="0" rtlCol="0" anchor="t">
            <a:spAutoFit/>
          </a:bodyPr>
          <a:lstStyle/>
          <a:p>
            <a:pPr>
              <a:lnSpc>
                <a:spcPts val="5546"/>
              </a:lnSpc>
            </a:pPr>
            <a:r>
              <a:rPr lang="en-US" sz="3962">
                <a:solidFill>
                  <a:srgbClr val="003765"/>
                </a:solidFill>
                <a:latin typeface="Norwester"/>
              </a:rPr>
              <a:t>TOOLS AND TECHNOLOGY USED</a:t>
            </a:r>
          </a:p>
        </p:txBody>
      </p:sp>
      <p:sp>
        <p:nvSpPr>
          <p:cNvPr id="6" name="TextBox 6"/>
          <p:cNvSpPr txBox="1"/>
          <p:nvPr/>
        </p:nvSpPr>
        <p:spPr>
          <a:xfrm>
            <a:off x="10112542" y="2903529"/>
            <a:ext cx="8355449" cy="5958205"/>
          </a:xfrm>
          <a:prstGeom prst="rect">
            <a:avLst/>
          </a:prstGeom>
        </p:spPr>
        <p:txBody>
          <a:bodyPr lIns="0" tIns="0" rIns="0" bIns="0" rtlCol="0" anchor="t">
            <a:spAutoFit/>
          </a:bodyPr>
          <a:lstStyle/>
          <a:p>
            <a:pPr>
              <a:lnSpc>
                <a:spcPts val="7279"/>
              </a:lnSpc>
            </a:pPr>
            <a:r>
              <a:rPr lang="en-US" sz="5199">
                <a:solidFill>
                  <a:srgbClr val="FFFFFF"/>
                </a:solidFill>
                <a:latin typeface="Gidole"/>
              </a:rPr>
              <a:t>Front-end</a:t>
            </a:r>
          </a:p>
          <a:p>
            <a:pPr marL="777240" lvl="1" indent="-388620">
              <a:lnSpc>
                <a:spcPts val="5040"/>
              </a:lnSpc>
              <a:buFont typeface="Arial"/>
              <a:buChar char="•"/>
            </a:pPr>
            <a:r>
              <a:rPr lang="en-US" sz="5199">
                <a:solidFill>
                  <a:srgbClr val="FFFFFF"/>
                </a:solidFill>
                <a:latin typeface="Gidole"/>
              </a:rPr>
              <a:t>HTML</a:t>
            </a:r>
          </a:p>
          <a:p>
            <a:pPr marL="777240" lvl="1" indent="-388620">
              <a:lnSpc>
                <a:spcPts val="5040"/>
              </a:lnSpc>
              <a:buFont typeface="Arial"/>
              <a:buChar char="•"/>
            </a:pPr>
            <a:r>
              <a:rPr lang="en-US" sz="3600">
                <a:solidFill>
                  <a:srgbClr val="FFFFFF"/>
                </a:solidFill>
                <a:latin typeface="Gidole"/>
              </a:rPr>
              <a:t>CSS</a:t>
            </a:r>
          </a:p>
          <a:p>
            <a:pPr marL="777240" lvl="1" indent="-388620">
              <a:lnSpc>
                <a:spcPts val="5040"/>
              </a:lnSpc>
              <a:buFont typeface="Arial"/>
              <a:buChar char="•"/>
            </a:pPr>
            <a:r>
              <a:rPr lang="en-US" sz="3600">
                <a:solidFill>
                  <a:srgbClr val="FFFFFF"/>
                </a:solidFill>
                <a:latin typeface="Gidole"/>
              </a:rPr>
              <a:t>JavaScript</a:t>
            </a:r>
          </a:p>
          <a:p>
            <a:pPr>
              <a:lnSpc>
                <a:spcPts val="5040"/>
              </a:lnSpc>
            </a:pPr>
            <a:endParaRPr lang="en-US" sz="3600">
              <a:solidFill>
                <a:srgbClr val="FFFFFF"/>
              </a:solidFill>
              <a:latin typeface="Gidole"/>
            </a:endParaRPr>
          </a:p>
          <a:p>
            <a:pPr>
              <a:lnSpc>
                <a:spcPts val="7279"/>
              </a:lnSpc>
            </a:pPr>
            <a:r>
              <a:rPr lang="en-US" sz="3600">
                <a:solidFill>
                  <a:srgbClr val="FFFFFF"/>
                </a:solidFill>
                <a:latin typeface="Gidole"/>
              </a:rPr>
              <a:t>Back-end</a:t>
            </a:r>
          </a:p>
          <a:p>
            <a:pPr marL="777240" lvl="1" indent="-388620">
              <a:lnSpc>
                <a:spcPts val="5040"/>
              </a:lnSpc>
              <a:buFont typeface="Arial"/>
              <a:buChar char="•"/>
            </a:pPr>
            <a:r>
              <a:rPr lang="en-US" sz="5199">
                <a:solidFill>
                  <a:srgbClr val="FFFFFF"/>
                </a:solidFill>
                <a:latin typeface="Gidole"/>
              </a:rPr>
              <a:t>Django</a:t>
            </a:r>
            <a:r>
              <a:rPr lang="en-US" sz="3600">
                <a:solidFill>
                  <a:srgbClr val="FFFFFF"/>
                </a:solidFill>
                <a:latin typeface="Gidole"/>
              </a:rPr>
              <a:t> Postgresql </a:t>
            </a:r>
          </a:p>
          <a:p>
            <a:pPr>
              <a:lnSpc>
                <a:spcPts val="7280"/>
              </a:lnSpc>
            </a:pPr>
            <a:endParaRPr lang="en-US" sz="3600">
              <a:solidFill>
                <a:srgbClr val="FFFFFF"/>
              </a:solidFill>
              <a:latin typeface="Gidol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rcRect t="12500" b="12500"/>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80000"/>
          </a:blip>
          <a:srcRect/>
          <a:stretch>
            <a:fillRect/>
          </a:stretch>
        </p:blipFill>
        <p:spPr>
          <a:xfrm>
            <a:off x="8169442" y="-631658"/>
            <a:ext cx="7090443" cy="11153274"/>
          </a:xfrm>
          <a:prstGeom prst="rect">
            <a:avLst/>
          </a:prstGeom>
        </p:spPr>
      </p:pic>
      <p:sp>
        <p:nvSpPr>
          <p:cNvPr id="3" name="TextBox 3"/>
          <p:cNvSpPr txBox="1"/>
          <p:nvPr/>
        </p:nvSpPr>
        <p:spPr>
          <a:xfrm>
            <a:off x="8558062" y="942975"/>
            <a:ext cx="4674691" cy="681603"/>
          </a:xfrm>
          <a:prstGeom prst="rect">
            <a:avLst/>
          </a:prstGeom>
        </p:spPr>
        <p:txBody>
          <a:bodyPr lIns="0" tIns="0" rIns="0" bIns="0" rtlCol="0" anchor="t">
            <a:spAutoFit/>
          </a:bodyPr>
          <a:lstStyle/>
          <a:p>
            <a:pPr>
              <a:lnSpc>
                <a:spcPts val="5546"/>
              </a:lnSpc>
            </a:pPr>
            <a:r>
              <a:rPr lang="en-US" sz="3962">
                <a:solidFill>
                  <a:srgbClr val="FFFFFF"/>
                </a:solidFill>
                <a:latin typeface="Norwester"/>
              </a:rPr>
              <a:t>FUNCTIONALITY </a:t>
            </a:r>
          </a:p>
        </p:txBody>
      </p:sp>
      <p:sp>
        <p:nvSpPr>
          <p:cNvPr id="4" name="TextBox 4"/>
          <p:cNvSpPr txBox="1"/>
          <p:nvPr/>
        </p:nvSpPr>
        <p:spPr>
          <a:xfrm>
            <a:off x="8558062" y="2660015"/>
            <a:ext cx="8355449" cy="7198995"/>
          </a:xfrm>
          <a:prstGeom prst="rect">
            <a:avLst/>
          </a:prstGeom>
        </p:spPr>
        <p:txBody>
          <a:bodyPr lIns="0" tIns="0" rIns="0" bIns="0" rtlCol="0" anchor="t">
            <a:spAutoFit/>
          </a:bodyPr>
          <a:lstStyle/>
          <a:p>
            <a:pPr>
              <a:lnSpc>
                <a:spcPts val="7279"/>
              </a:lnSpc>
            </a:pPr>
            <a:r>
              <a:rPr lang="en-US" sz="5200">
                <a:solidFill>
                  <a:srgbClr val="FFFFFF"/>
                </a:solidFill>
                <a:latin typeface="Gidole"/>
              </a:rPr>
              <a:t>Realtor Registration</a:t>
            </a:r>
          </a:p>
          <a:p>
            <a:pPr marL="777240" lvl="1" indent="-388620">
              <a:lnSpc>
                <a:spcPts val="5040"/>
              </a:lnSpc>
              <a:buFont typeface="Arial"/>
              <a:buChar char="•"/>
            </a:pPr>
            <a:r>
              <a:rPr lang="en-US" sz="3600">
                <a:solidFill>
                  <a:srgbClr val="FFFFFF"/>
                </a:solidFill>
                <a:latin typeface="Gidole"/>
              </a:rPr>
              <a:t>Add New Property</a:t>
            </a:r>
          </a:p>
          <a:p>
            <a:pPr marL="777240" lvl="1" indent="-388620">
              <a:lnSpc>
                <a:spcPts val="5040"/>
              </a:lnSpc>
              <a:buFont typeface="Arial"/>
              <a:buChar char="•"/>
            </a:pPr>
            <a:r>
              <a:rPr lang="en-US" sz="3600">
                <a:solidFill>
                  <a:srgbClr val="FFFFFF"/>
                </a:solidFill>
                <a:latin typeface="Gidole"/>
              </a:rPr>
              <a:t>Update Property Detils</a:t>
            </a:r>
          </a:p>
          <a:p>
            <a:pPr marL="777240" lvl="1" indent="-388620">
              <a:lnSpc>
                <a:spcPts val="5040"/>
              </a:lnSpc>
              <a:buFont typeface="Arial"/>
              <a:buChar char="•"/>
            </a:pPr>
            <a:r>
              <a:rPr lang="en-US" sz="3600">
                <a:solidFill>
                  <a:srgbClr val="FFFFFF"/>
                </a:solidFill>
                <a:latin typeface="Gidole"/>
              </a:rPr>
              <a:t>Delete Property</a:t>
            </a:r>
          </a:p>
          <a:p>
            <a:pPr marL="777240" lvl="1" indent="-388620">
              <a:lnSpc>
                <a:spcPts val="5040"/>
              </a:lnSpc>
              <a:buFont typeface="Arial"/>
              <a:buChar char="•"/>
            </a:pPr>
            <a:r>
              <a:rPr lang="en-US" sz="3600">
                <a:solidFill>
                  <a:srgbClr val="FFFFFF"/>
                </a:solidFill>
                <a:latin typeface="Gidole"/>
              </a:rPr>
              <a:t>Realtor Registration</a:t>
            </a:r>
          </a:p>
          <a:p>
            <a:pPr>
              <a:lnSpc>
                <a:spcPts val="5040"/>
              </a:lnSpc>
            </a:pPr>
            <a:endParaRPr lang="en-US" sz="3600">
              <a:solidFill>
                <a:srgbClr val="FFFFFF"/>
              </a:solidFill>
              <a:latin typeface="Gidole"/>
            </a:endParaRPr>
          </a:p>
          <a:p>
            <a:pPr>
              <a:lnSpc>
                <a:spcPts val="7279"/>
              </a:lnSpc>
            </a:pPr>
            <a:r>
              <a:rPr lang="en-US" sz="5199">
                <a:solidFill>
                  <a:srgbClr val="FFFFFF"/>
                </a:solidFill>
                <a:latin typeface="Gidole"/>
              </a:rPr>
              <a:t>User Registration</a:t>
            </a:r>
          </a:p>
          <a:p>
            <a:pPr marL="777240" lvl="1" indent="-388620">
              <a:lnSpc>
                <a:spcPts val="5040"/>
              </a:lnSpc>
              <a:buFont typeface="Arial"/>
              <a:buChar char="•"/>
            </a:pPr>
            <a:r>
              <a:rPr lang="en-US" sz="3600">
                <a:solidFill>
                  <a:srgbClr val="FFFFFF"/>
                </a:solidFill>
                <a:latin typeface="Gidole"/>
              </a:rPr>
              <a:t>View Property</a:t>
            </a:r>
          </a:p>
          <a:p>
            <a:pPr marL="777240" lvl="1" indent="-388620">
              <a:lnSpc>
                <a:spcPts val="5040"/>
              </a:lnSpc>
              <a:buFont typeface="Arial"/>
              <a:buChar char="•"/>
            </a:pPr>
            <a:r>
              <a:rPr lang="en-US" sz="3600">
                <a:solidFill>
                  <a:srgbClr val="FFFFFF"/>
                </a:solidFill>
                <a:latin typeface="Gidole"/>
              </a:rPr>
              <a:t>Make an inquiry </a:t>
            </a:r>
          </a:p>
          <a:p>
            <a:pPr>
              <a:lnSpc>
                <a:spcPts val="7280"/>
              </a:lnSpc>
            </a:pPr>
            <a:endParaRPr lang="en-US" sz="3600">
              <a:solidFill>
                <a:srgbClr val="FFFFFF"/>
              </a:solidFill>
              <a:latin typeface="Gidol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rcRect t="7631" b="7631"/>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80000"/>
          </a:blip>
          <a:srcRect/>
          <a:stretch>
            <a:fillRect/>
          </a:stretch>
        </p:blipFill>
        <p:spPr>
          <a:xfrm>
            <a:off x="1810934" y="2886938"/>
            <a:ext cx="14781695" cy="4670182"/>
          </a:xfrm>
          <a:prstGeom prst="rect">
            <a:avLst/>
          </a:prstGeom>
        </p:spPr>
      </p:pic>
      <p:grpSp>
        <p:nvGrpSpPr>
          <p:cNvPr id="3" name="Group 3"/>
          <p:cNvGrpSpPr/>
          <p:nvPr/>
        </p:nvGrpSpPr>
        <p:grpSpPr>
          <a:xfrm>
            <a:off x="3657876" y="3555118"/>
            <a:ext cx="10972248" cy="2424306"/>
            <a:chOff x="0" y="0"/>
            <a:chExt cx="14629664" cy="3232409"/>
          </a:xfrm>
        </p:grpSpPr>
        <p:sp>
          <p:nvSpPr>
            <p:cNvPr id="4" name="TextBox 4"/>
            <p:cNvSpPr txBox="1"/>
            <p:nvPr/>
          </p:nvSpPr>
          <p:spPr>
            <a:xfrm>
              <a:off x="0" y="1376486"/>
              <a:ext cx="14629664" cy="1855922"/>
            </a:xfrm>
            <a:prstGeom prst="rect">
              <a:avLst/>
            </a:prstGeom>
          </p:spPr>
          <p:txBody>
            <a:bodyPr lIns="0" tIns="0" rIns="0" bIns="0" rtlCol="0" anchor="t">
              <a:spAutoFit/>
            </a:bodyPr>
            <a:lstStyle/>
            <a:p>
              <a:pPr algn="ctr">
                <a:lnSpc>
                  <a:spcPts val="9984"/>
                </a:lnSpc>
              </a:pPr>
              <a:r>
                <a:rPr lang="en-US" sz="10188">
                  <a:solidFill>
                    <a:srgbClr val="FFFFFF"/>
                  </a:solidFill>
                  <a:latin typeface="Norwester"/>
                </a:rPr>
                <a:t>HOW TO USE</a:t>
              </a:r>
            </a:p>
          </p:txBody>
        </p:sp>
        <p:sp>
          <p:nvSpPr>
            <p:cNvPr id="5" name="TextBox 5"/>
            <p:cNvSpPr txBox="1"/>
            <p:nvPr/>
          </p:nvSpPr>
          <p:spPr>
            <a:xfrm>
              <a:off x="0" y="-76200"/>
              <a:ext cx="14608969" cy="867227"/>
            </a:xfrm>
            <a:prstGeom prst="rect">
              <a:avLst/>
            </a:prstGeom>
          </p:spPr>
          <p:txBody>
            <a:bodyPr lIns="0" tIns="0" rIns="0" bIns="0" rtlCol="0" anchor="t">
              <a:spAutoFit/>
            </a:bodyPr>
            <a:lstStyle/>
            <a:p>
              <a:pPr algn="ctr">
                <a:lnSpc>
                  <a:spcPts val="522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4270488" y="-62605"/>
            <a:ext cx="16193781" cy="8053528"/>
          </a:xfrm>
          <a:prstGeom prst="rect">
            <a:avLst/>
          </a:prstGeom>
        </p:spPr>
      </p:pic>
      <p:sp>
        <p:nvSpPr>
          <p:cNvPr id="3" name="TextBox 3"/>
          <p:cNvSpPr txBox="1"/>
          <p:nvPr/>
        </p:nvSpPr>
        <p:spPr>
          <a:xfrm>
            <a:off x="3043831" y="815358"/>
            <a:ext cx="5773876" cy="681603"/>
          </a:xfrm>
          <a:prstGeom prst="rect">
            <a:avLst/>
          </a:prstGeom>
        </p:spPr>
        <p:txBody>
          <a:bodyPr lIns="0" tIns="0" rIns="0" bIns="0" rtlCol="0" anchor="t">
            <a:spAutoFit/>
          </a:bodyPr>
          <a:lstStyle/>
          <a:p>
            <a:pPr>
              <a:lnSpc>
                <a:spcPts val="5546"/>
              </a:lnSpc>
            </a:pPr>
            <a:r>
              <a:rPr lang="en-US" sz="3962" dirty="0">
                <a:solidFill>
                  <a:srgbClr val="003765"/>
                </a:solidFill>
                <a:latin typeface="Norwester"/>
              </a:rPr>
              <a:t>REALTOR REGISTRATION</a:t>
            </a:r>
          </a:p>
        </p:txBody>
      </p:sp>
      <p:sp>
        <p:nvSpPr>
          <p:cNvPr id="4" name="TextBox 4"/>
          <p:cNvSpPr txBox="1"/>
          <p:nvPr/>
        </p:nvSpPr>
        <p:spPr>
          <a:xfrm>
            <a:off x="8817707" y="3562204"/>
            <a:ext cx="7276608" cy="2766918"/>
          </a:xfrm>
          <a:prstGeom prst="rect">
            <a:avLst/>
          </a:prstGeom>
        </p:spPr>
        <p:txBody>
          <a:bodyPr lIns="0" tIns="0" rIns="0" bIns="0" rtlCol="0" anchor="t">
            <a:spAutoFit/>
          </a:bodyPr>
          <a:lstStyle/>
          <a:p>
            <a:pPr>
              <a:lnSpc>
                <a:spcPts val="5544"/>
              </a:lnSpc>
            </a:pPr>
            <a:r>
              <a:rPr lang="en-US" sz="3600" spc="72">
                <a:solidFill>
                  <a:srgbClr val="FFFFFF"/>
                </a:solidFill>
                <a:latin typeface="Gidole"/>
              </a:rPr>
              <a:t>REALTOR CAN CONNECT WITH ADMIN AND PROVIDE THE REQUIRED DETAILS SO ADMIN CAN REGISTER REALTOR AND UPLOAD NECESSARY DETAILS.</a:t>
            </a:r>
          </a:p>
        </p:txBody>
      </p:sp>
      <p:sp>
        <p:nvSpPr>
          <p:cNvPr id="5" name="TextBox 5"/>
          <p:cNvSpPr txBox="1"/>
          <p:nvPr/>
        </p:nvSpPr>
        <p:spPr>
          <a:xfrm>
            <a:off x="2105526" y="-207136"/>
            <a:ext cx="1580555" cy="2526566"/>
          </a:xfrm>
          <a:prstGeom prst="rect">
            <a:avLst/>
          </a:prstGeom>
        </p:spPr>
        <p:txBody>
          <a:bodyPr lIns="0" tIns="0" rIns="0" bIns="0" rtlCol="0" anchor="t">
            <a:spAutoFit/>
          </a:bodyPr>
          <a:lstStyle/>
          <a:p>
            <a:pPr>
              <a:lnSpc>
                <a:spcPts val="20602"/>
              </a:lnSpc>
            </a:pPr>
            <a:r>
              <a:rPr lang="en-US" sz="14716">
                <a:solidFill>
                  <a:srgbClr val="003765"/>
                </a:solidFill>
                <a:latin typeface="Norwester"/>
              </a:rPr>
              <a:t>1</a:t>
            </a:r>
          </a:p>
        </p:txBody>
      </p:sp>
      <p:grpSp>
        <p:nvGrpSpPr>
          <p:cNvPr id="6" name="Group 6"/>
          <p:cNvGrpSpPr/>
          <p:nvPr/>
        </p:nvGrpSpPr>
        <p:grpSpPr>
          <a:xfrm>
            <a:off x="2195965" y="2063651"/>
            <a:ext cx="6144649" cy="6343151"/>
            <a:chOff x="0" y="0"/>
            <a:chExt cx="8192866" cy="8457535"/>
          </a:xfrm>
        </p:grpSpPr>
        <p:pic>
          <p:nvPicPr>
            <p:cNvPr id="7" name="Picture 7"/>
            <p:cNvPicPr>
              <a:picLocks noChangeAspect="1"/>
            </p:cNvPicPr>
            <p:nvPr/>
          </p:nvPicPr>
          <p:blipFill>
            <a:blip r:embed="rId3"/>
            <a:srcRect t="15611" b="15611"/>
            <a:stretch>
              <a:fillRect/>
            </a:stretch>
          </p:blipFill>
          <p:spPr>
            <a:xfrm>
              <a:off x="0" y="0"/>
              <a:ext cx="8192866" cy="8457535"/>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3765"/>
        </a:solidFill>
        <a:effectLst/>
      </p:bgPr>
    </p:bg>
    <p:spTree>
      <p:nvGrpSpPr>
        <p:cNvPr id="1" name=""/>
        <p:cNvGrpSpPr/>
        <p:nvPr/>
      </p:nvGrpSpPr>
      <p:grpSpPr>
        <a:xfrm>
          <a:off x="0" y="0"/>
          <a:ext cx="0" cy="0"/>
          <a:chOff x="0" y="0"/>
          <a:chExt cx="0" cy="0"/>
        </a:xfrm>
      </p:grpSpPr>
      <p:grpSp>
        <p:nvGrpSpPr>
          <p:cNvPr id="2" name="Group 2"/>
          <p:cNvGrpSpPr/>
          <p:nvPr/>
        </p:nvGrpSpPr>
        <p:grpSpPr>
          <a:xfrm>
            <a:off x="9341318" y="-95604"/>
            <a:ext cx="7917982" cy="10829111"/>
            <a:chOff x="0" y="0"/>
            <a:chExt cx="10557309" cy="14438814"/>
          </a:xfrm>
        </p:grpSpPr>
        <p:pic>
          <p:nvPicPr>
            <p:cNvPr id="3" name="Picture 3"/>
            <p:cNvPicPr>
              <a:picLocks noChangeAspect="1"/>
            </p:cNvPicPr>
            <p:nvPr/>
          </p:nvPicPr>
          <p:blipFill>
            <a:blip r:embed="rId2"/>
            <a:srcRect l="25071" r="25071"/>
            <a:stretch>
              <a:fillRect/>
            </a:stretch>
          </p:blipFill>
          <p:spPr>
            <a:xfrm>
              <a:off x="0" y="0"/>
              <a:ext cx="10557309" cy="14438814"/>
            </a:xfrm>
            <a:prstGeom prst="rect">
              <a:avLst/>
            </a:prstGeom>
          </p:spPr>
        </p:pic>
      </p:grpSp>
      <p:grpSp>
        <p:nvGrpSpPr>
          <p:cNvPr id="4" name="Group 4"/>
          <p:cNvGrpSpPr/>
          <p:nvPr/>
        </p:nvGrpSpPr>
        <p:grpSpPr>
          <a:xfrm>
            <a:off x="706254" y="1187203"/>
            <a:ext cx="8275629" cy="8245547"/>
            <a:chOff x="0" y="0"/>
            <a:chExt cx="11034172" cy="10994063"/>
          </a:xfrm>
        </p:grpSpPr>
        <p:sp>
          <p:nvSpPr>
            <p:cNvPr id="5" name="TextBox 5"/>
            <p:cNvSpPr txBox="1"/>
            <p:nvPr/>
          </p:nvSpPr>
          <p:spPr>
            <a:xfrm>
              <a:off x="0" y="-114300"/>
              <a:ext cx="10965120" cy="1239097"/>
            </a:xfrm>
            <a:prstGeom prst="rect">
              <a:avLst/>
            </a:prstGeom>
          </p:spPr>
          <p:txBody>
            <a:bodyPr lIns="0" tIns="0" rIns="0" bIns="0" rtlCol="0" anchor="t">
              <a:spAutoFit/>
            </a:bodyPr>
            <a:lstStyle/>
            <a:p>
              <a:pPr>
                <a:lnSpc>
                  <a:spcPts val="7840"/>
                </a:lnSpc>
              </a:pPr>
              <a:r>
                <a:rPr lang="en-US" sz="5600">
                  <a:solidFill>
                    <a:srgbClr val="FFFFFF"/>
                  </a:solidFill>
                  <a:latin typeface="Norwester"/>
                </a:rPr>
                <a:t>2. ADD NEW PROPERTY </a:t>
              </a:r>
            </a:p>
          </p:txBody>
        </p:sp>
        <p:sp>
          <p:nvSpPr>
            <p:cNvPr id="6" name="TextBox 6"/>
            <p:cNvSpPr txBox="1"/>
            <p:nvPr/>
          </p:nvSpPr>
          <p:spPr>
            <a:xfrm>
              <a:off x="0" y="1868118"/>
              <a:ext cx="11034172" cy="9125945"/>
            </a:xfrm>
            <a:prstGeom prst="rect">
              <a:avLst/>
            </a:prstGeom>
          </p:spPr>
          <p:txBody>
            <a:bodyPr lIns="0" tIns="0" rIns="0" bIns="0" rtlCol="0" anchor="t">
              <a:spAutoFit/>
            </a:bodyPr>
            <a:lstStyle/>
            <a:p>
              <a:pPr>
                <a:lnSpc>
                  <a:spcPts val="3922"/>
                </a:lnSpc>
              </a:pPr>
              <a:r>
                <a:rPr lang="en-US" sz="2547" spc="50">
                  <a:solidFill>
                    <a:srgbClr val="FFFFFF"/>
                  </a:solidFill>
                  <a:latin typeface="Gidole"/>
                </a:rPr>
                <a:t>for adding new property provide the following details to admin</a:t>
              </a:r>
            </a:p>
            <a:p>
              <a:pPr marL="549912" lvl="1" indent="-274956">
                <a:lnSpc>
                  <a:spcPts val="3922"/>
                </a:lnSpc>
                <a:buFont typeface="Arial"/>
                <a:buChar char="•"/>
              </a:pPr>
              <a:r>
                <a:rPr lang="en-US" sz="2547" spc="50">
                  <a:solidFill>
                    <a:srgbClr val="FFFFFF"/>
                  </a:solidFill>
                  <a:latin typeface="Gidole"/>
                </a:rPr>
                <a:t>Title of property</a:t>
              </a:r>
            </a:p>
            <a:p>
              <a:pPr marL="549912" lvl="1" indent="-274956">
                <a:lnSpc>
                  <a:spcPts val="3922"/>
                </a:lnSpc>
                <a:buFont typeface="Arial"/>
                <a:buChar char="•"/>
              </a:pPr>
              <a:r>
                <a:rPr lang="en-US" sz="2547" spc="50">
                  <a:solidFill>
                    <a:srgbClr val="FFFFFF"/>
                  </a:solidFill>
                  <a:latin typeface="Gidole"/>
                </a:rPr>
                <a:t>Address</a:t>
              </a:r>
            </a:p>
            <a:p>
              <a:pPr marL="549912" lvl="1" indent="-274956">
                <a:lnSpc>
                  <a:spcPts val="3922"/>
                </a:lnSpc>
                <a:buFont typeface="Arial"/>
                <a:buChar char="•"/>
              </a:pPr>
              <a:r>
                <a:rPr lang="en-US" sz="2547" spc="50">
                  <a:solidFill>
                    <a:srgbClr val="FFFFFF"/>
                  </a:solidFill>
                  <a:latin typeface="Gidole"/>
                </a:rPr>
                <a:t>City</a:t>
              </a:r>
            </a:p>
            <a:p>
              <a:pPr marL="549912" lvl="1" indent="-274956">
                <a:lnSpc>
                  <a:spcPts val="3922"/>
                </a:lnSpc>
                <a:buFont typeface="Arial"/>
                <a:buChar char="•"/>
              </a:pPr>
              <a:r>
                <a:rPr lang="en-US" sz="2547" spc="50">
                  <a:solidFill>
                    <a:srgbClr val="FFFFFF"/>
                  </a:solidFill>
                  <a:latin typeface="Gidole"/>
                </a:rPr>
                <a:t>State</a:t>
              </a:r>
            </a:p>
            <a:p>
              <a:pPr marL="549912" lvl="1" indent="-274956">
                <a:lnSpc>
                  <a:spcPts val="3922"/>
                </a:lnSpc>
                <a:buFont typeface="Arial"/>
                <a:buChar char="•"/>
              </a:pPr>
              <a:r>
                <a:rPr lang="en-US" sz="2547" spc="50">
                  <a:solidFill>
                    <a:srgbClr val="FFFFFF"/>
                  </a:solidFill>
                  <a:latin typeface="Gidole"/>
                </a:rPr>
                <a:t>Zipcode</a:t>
              </a:r>
            </a:p>
            <a:p>
              <a:pPr marL="549912" lvl="1" indent="-274956">
                <a:lnSpc>
                  <a:spcPts val="3922"/>
                </a:lnSpc>
                <a:buFont typeface="Arial"/>
                <a:buChar char="•"/>
              </a:pPr>
              <a:r>
                <a:rPr lang="en-US" sz="2547" spc="50">
                  <a:solidFill>
                    <a:srgbClr val="FFFFFF"/>
                  </a:solidFill>
                  <a:latin typeface="Gidole"/>
                </a:rPr>
                <a:t>Description</a:t>
              </a:r>
            </a:p>
            <a:p>
              <a:pPr marL="549912" lvl="1" indent="-274956">
                <a:lnSpc>
                  <a:spcPts val="3922"/>
                </a:lnSpc>
                <a:buFont typeface="Arial"/>
                <a:buChar char="•"/>
              </a:pPr>
              <a:r>
                <a:rPr lang="en-US" sz="2547" spc="50">
                  <a:solidFill>
                    <a:srgbClr val="FFFFFF"/>
                  </a:solidFill>
                  <a:latin typeface="Gidole"/>
                </a:rPr>
                <a:t>No of Bedroom</a:t>
              </a:r>
            </a:p>
            <a:p>
              <a:pPr marL="549912" lvl="1" indent="-274956">
                <a:lnSpc>
                  <a:spcPts val="3922"/>
                </a:lnSpc>
                <a:buFont typeface="Arial"/>
                <a:buChar char="•"/>
              </a:pPr>
              <a:r>
                <a:rPr lang="en-US" sz="2547" spc="50">
                  <a:solidFill>
                    <a:srgbClr val="FFFFFF"/>
                  </a:solidFill>
                  <a:latin typeface="Gidole"/>
                </a:rPr>
                <a:t>No of Bathroom</a:t>
              </a:r>
            </a:p>
            <a:p>
              <a:pPr marL="549912" lvl="1" indent="-274956">
                <a:lnSpc>
                  <a:spcPts val="3922"/>
                </a:lnSpc>
                <a:buFont typeface="Arial"/>
                <a:buChar char="•"/>
              </a:pPr>
              <a:r>
                <a:rPr lang="en-US" sz="2547" spc="50">
                  <a:solidFill>
                    <a:srgbClr val="FFFFFF"/>
                  </a:solidFill>
                  <a:latin typeface="Gidole"/>
                </a:rPr>
                <a:t>Price</a:t>
              </a:r>
            </a:p>
            <a:p>
              <a:pPr marL="549912" lvl="1" indent="-274956">
                <a:lnSpc>
                  <a:spcPts val="3922"/>
                </a:lnSpc>
                <a:buFont typeface="Arial"/>
                <a:buChar char="•"/>
              </a:pPr>
              <a:r>
                <a:rPr lang="en-US" sz="2547" spc="50">
                  <a:solidFill>
                    <a:srgbClr val="FFFFFF"/>
                  </a:solidFill>
                  <a:latin typeface="Gidole"/>
                </a:rPr>
                <a:t>Outrage </a:t>
              </a:r>
            </a:p>
            <a:p>
              <a:pPr marL="549912" lvl="1" indent="-274956">
                <a:lnSpc>
                  <a:spcPts val="3922"/>
                </a:lnSpc>
                <a:buFont typeface="Arial"/>
                <a:buChar char="•"/>
              </a:pPr>
              <a:r>
                <a:rPr lang="en-US" sz="2547" spc="50">
                  <a:solidFill>
                    <a:srgbClr val="FFFFFF"/>
                  </a:solidFill>
                  <a:latin typeface="Gidole"/>
                </a:rPr>
                <a:t>Square Ft.</a:t>
              </a:r>
            </a:p>
            <a:p>
              <a:pPr marL="549912" lvl="1" indent="-274956">
                <a:lnSpc>
                  <a:spcPts val="3922"/>
                </a:lnSpc>
                <a:buFont typeface="Arial"/>
                <a:buChar char="•"/>
              </a:pPr>
              <a:r>
                <a:rPr lang="en-US" sz="2547" spc="50">
                  <a:solidFill>
                    <a:srgbClr val="FFFFFF"/>
                  </a:solidFill>
                  <a:latin typeface="Gidole"/>
                </a:rPr>
                <a:t>Image of Property</a:t>
              </a:r>
            </a:p>
            <a:p>
              <a:pPr>
                <a:lnSpc>
                  <a:spcPts val="3922"/>
                </a:lnSpc>
              </a:pPr>
              <a:endParaRPr lang="en-US" sz="2547" spc="50">
                <a:solidFill>
                  <a:srgbClr val="FFFFFF"/>
                </a:solidFill>
                <a:latin typeface="Gidole"/>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rcRect t="6398" b="6398"/>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80000"/>
          </a:blip>
          <a:srcRect/>
          <a:stretch>
            <a:fillRect/>
          </a:stretch>
        </p:blipFill>
        <p:spPr>
          <a:xfrm>
            <a:off x="1953139" y="4605403"/>
            <a:ext cx="14401744" cy="5681597"/>
          </a:xfrm>
          <a:prstGeom prst="rect">
            <a:avLst/>
          </a:prstGeom>
        </p:spPr>
      </p:pic>
      <p:sp>
        <p:nvSpPr>
          <p:cNvPr id="3" name="TextBox 3"/>
          <p:cNvSpPr txBox="1"/>
          <p:nvPr/>
        </p:nvSpPr>
        <p:spPr>
          <a:xfrm>
            <a:off x="3675647" y="3101936"/>
            <a:ext cx="10956727" cy="893380"/>
          </a:xfrm>
          <a:prstGeom prst="rect">
            <a:avLst/>
          </a:prstGeom>
        </p:spPr>
        <p:txBody>
          <a:bodyPr lIns="0" tIns="0" rIns="0" bIns="0" rtlCol="0" anchor="t">
            <a:spAutoFit/>
          </a:bodyPr>
          <a:lstStyle/>
          <a:p>
            <a:pPr algn="ctr">
              <a:lnSpc>
                <a:spcPts val="7327"/>
              </a:lnSpc>
            </a:pPr>
            <a:r>
              <a:rPr lang="en-US" sz="5233" dirty="0">
                <a:solidFill>
                  <a:srgbClr val="FFFFFF"/>
                </a:solidFill>
                <a:latin typeface="Norwester"/>
              </a:rPr>
              <a:t>CUSTOMER</a:t>
            </a:r>
          </a:p>
        </p:txBody>
      </p:sp>
      <p:sp>
        <p:nvSpPr>
          <p:cNvPr id="4" name="TextBox 4"/>
          <p:cNvSpPr txBox="1"/>
          <p:nvPr/>
        </p:nvSpPr>
        <p:spPr>
          <a:xfrm>
            <a:off x="3665637" y="5760885"/>
            <a:ext cx="10956727" cy="3246808"/>
          </a:xfrm>
          <a:prstGeom prst="rect">
            <a:avLst/>
          </a:prstGeom>
        </p:spPr>
        <p:txBody>
          <a:bodyPr lIns="0" tIns="0" rIns="0" bIns="0" rtlCol="0" anchor="t">
            <a:spAutoFit/>
          </a:bodyPr>
          <a:lstStyle/>
          <a:p>
            <a:pPr marL="726413" lvl="1" indent="-363206">
              <a:lnSpc>
                <a:spcPts val="5181"/>
              </a:lnSpc>
              <a:buFont typeface="Arial"/>
              <a:buChar char="•"/>
            </a:pPr>
            <a:r>
              <a:rPr lang="en-US" sz="3364" spc="67">
                <a:solidFill>
                  <a:srgbClr val="FFFFFF"/>
                </a:solidFill>
                <a:latin typeface="Gidole"/>
              </a:rPr>
              <a:t>Customer can directly register to website user their email or google account.</a:t>
            </a:r>
          </a:p>
          <a:p>
            <a:pPr marL="726414" lvl="1" indent="-363207">
              <a:lnSpc>
                <a:spcPts val="5181"/>
              </a:lnSpc>
              <a:buFont typeface="Arial"/>
              <a:buChar char="•"/>
            </a:pPr>
            <a:r>
              <a:rPr lang="en-US" sz="3364" spc="67">
                <a:solidFill>
                  <a:srgbClr val="FFFFFF"/>
                </a:solidFill>
                <a:latin typeface="Gidole"/>
              </a:rPr>
              <a:t>Customer can apply various filters on location, price, type etc. and match with their requirements and if they like property they can connect with realtor.</a:t>
            </a:r>
          </a:p>
        </p:txBody>
      </p:sp>
      <p:sp>
        <p:nvSpPr>
          <p:cNvPr id="5" name="TextBox 5"/>
          <p:cNvSpPr txBox="1"/>
          <p:nvPr/>
        </p:nvSpPr>
        <p:spPr>
          <a:xfrm>
            <a:off x="8356006" y="1261281"/>
            <a:ext cx="1580555" cy="1749504"/>
          </a:xfrm>
          <a:prstGeom prst="rect">
            <a:avLst/>
          </a:prstGeom>
        </p:spPr>
        <p:txBody>
          <a:bodyPr lIns="0" tIns="0" rIns="0" bIns="0" rtlCol="0" anchor="t">
            <a:spAutoFit/>
          </a:bodyPr>
          <a:lstStyle/>
          <a:p>
            <a:pPr algn="ctr">
              <a:lnSpc>
                <a:spcPts val="14263"/>
              </a:lnSpc>
            </a:pPr>
            <a:r>
              <a:rPr lang="en-US" sz="10188">
                <a:solidFill>
                  <a:srgbClr val="FFFFFF"/>
                </a:solidFill>
                <a:latin typeface="Norwester"/>
              </a:rPr>
              <a:t>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336</Words>
  <Application>Microsoft Office PowerPoint</Application>
  <PresentationFormat>Custom</PresentationFormat>
  <Paragraphs>72</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Norwester</vt:lpstr>
      <vt:lpstr>Gidole</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Homeseeker</dc:title>
  <dc:creator>JETHLOJA ROHAN</dc:creator>
  <cp:lastModifiedBy>JETHLOJA ROHAN</cp:lastModifiedBy>
  <cp:revision>5</cp:revision>
  <dcterms:created xsi:type="dcterms:W3CDTF">2006-08-16T00:00:00Z</dcterms:created>
  <dcterms:modified xsi:type="dcterms:W3CDTF">2020-08-12T16:19:22Z</dcterms:modified>
  <dc:identifier>DAEERIBFfrg</dc:identifier>
</cp:coreProperties>
</file>